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openxmlformats-officedocument.drawingml.chartshapes+xml" PartName="/ppt/drawings/drawing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shapes+xml" PartName="/ppt/drawings/drawing2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presentationml.notesSlide+xml" PartName="/ppt/notesSlides/notesSlide2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shapes+xml" PartName="/ppt/drawings/drawing3.xml"/>
  <Override ContentType="application/vnd.openxmlformats-officedocument.drawingml.chart+xml" PartName="/ppt/charts/chart13.xml"/>
  <Override ContentType="application/vnd.openxmlformats-officedocument.drawingml.chart+xml" PartName="/ppt/charts/chart14.xml"/>
  <Override ContentType="application/vnd.openxmlformats-officedocument.drawingml.chart+xml" PartName="/ppt/charts/chart15.xml"/>
  <Override ContentType="application/vnd.openxmlformats-officedocument.drawingml.chart+xml" PartName="/ppt/charts/chart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321" r:id="rId6"/>
    <p:sldId id="329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12" r:id="rId17"/>
    <p:sldId id="322" r:id="rId18"/>
    <p:sldId id="289" r:id="rId19"/>
    <p:sldId id="313" r:id="rId20"/>
    <p:sldId id="295" r:id="rId21"/>
    <p:sldId id="336" r:id="rId22"/>
    <p:sldId id="299" r:id="rId23"/>
    <p:sldId id="300" r:id="rId24"/>
    <p:sldId id="308" r:id="rId25"/>
    <p:sldId id="302" r:id="rId26"/>
    <p:sldId id="303" r:id="rId27"/>
    <p:sldId id="315" r:id="rId28"/>
    <p:sldId id="338" r:id="rId29"/>
    <p:sldId id="348" r:id="rId30"/>
    <p:sldId id="318" r:id="rId31"/>
    <p:sldId id="324" r:id="rId32"/>
    <p:sldId id="334" r:id="rId33"/>
    <p:sldId id="350" r:id="rId34"/>
    <p:sldId id="309" r:id="rId35"/>
    <p:sldId id="310" r:id="rId36"/>
    <p:sldId id="311" r:id="rId37"/>
    <p:sldId id="319" r:id="rId3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DEFA"/>
    <a:srgbClr val="D7C0F6"/>
    <a:srgbClr val="E4BBE7"/>
    <a:srgbClr val="F5CFE7"/>
    <a:srgbClr val="9966FF"/>
    <a:srgbClr val="CFB9E9"/>
    <a:srgbClr val="DCB2D6"/>
    <a:srgbClr val="FF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7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5%20&#1041;&#1102;&#1076;&#1078;&#1077;&#1090;%20&#1076;&#1083;&#1103;%20&#1075;&#1088;&#1072;&#1078;&#1076;&#1072;&#1085;.%20&#1054;&#1090;&#1095;&#1077;&#1090;\&#1044;&#1080;&#1072;&#1075;&#1088;&#1072;&#1084;.&#1075;&#1086;&#1076;%202015.xls" TargetMode="External"/></Relationships>
</file>

<file path=ppt/charts/_rels/chart12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../drawings/drawing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10E038"/>
            </a:solidFill>
          </c:spPr>
          <c:invertIfNegative val="0"/>
          <c:dLbls>
            <c:dLbl>
              <c:idx val="0"/>
              <c:layout>
                <c:manualLayout>
                  <c:x val="2.4691358024691412E-2"/>
                  <c:y val="-0.37953014492098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523 272,8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91358024691391E-2"/>
                  <c:y val="-0.3641336549211087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552 601,9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491924.7</c:v>
                </c:pt>
                <c:pt idx="1">
                  <c:v>491607.8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60677.2</c:v>
                </c:pt>
                <c:pt idx="1">
                  <c:v>42408.1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082040"/>
        <c:axId val="176082432"/>
        <c:axId val="0"/>
      </c:bar3DChart>
      <c:catAx>
        <c:axId val="17608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082432"/>
        <c:crosses val="autoZero"/>
        <c:auto val="1"/>
        <c:lblAlgn val="ctr"/>
        <c:lblOffset val="100"/>
        <c:noMultiLvlLbl val="0"/>
      </c:catAx>
      <c:valAx>
        <c:axId val="17608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0820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0799917371439736"/>
          <c:y val="0.73617203700553724"/>
          <c:w val="0.19323539418683969"/>
          <c:h val="0.13278603374436476"/>
        </c:manualLayout>
      </c:layout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967132684182109"/>
          <c:w val="0.93071206373894522"/>
          <c:h val="0.8403282251792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3551.1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3801.6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4216504"/>
        <c:axId val="274219248"/>
      </c:barChart>
      <c:catAx>
        <c:axId val="2742165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74219248"/>
        <c:crosses val="autoZero"/>
        <c:auto val="1"/>
        <c:lblAlgn val="ctr"/>
        <c:lblOffset val="100"/>
        <c:noMultiLvlLbl val="0"/>
      </c:catAx>
      <c:valAx>
        <c:axId val="2742192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165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30829771954002E-2"/>
          <c:y val="1.3192852368706381E-2"/>
          <c:w val="0.97906911636045546"/>
          <c:h val="0.98680714763129351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</c:spPr>
          <c:explosion val="40"/>
          <c:dLbls>
            <c:dLbl>
              <c:idx val="0"/>
              <c:layout>
                <c:manualLayout>
                  <c:x val="-9.2085571423599424E-2"/>
                  <c:y val="-0.16233747384603314"/>
                </c:manualLayout>
              </c:layout>
              <c:tx>
                <c:rich>
                  <a:bodyPr/>
                  <a:lstStyle/>
                  <a:p>
                    <a:pPr>
                      <a:defRPr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Собственные доходы </a:t>
                    </a:r>
                    <a:r>
                      <a:rPr lang="ru-RU" sz="1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12,5 %</a:t>
                    </a:r>
                    <a:endParaRPr lang="ru-RU" sz="1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381609747260522E-2"/>
                  <c:y val="-0.22846472823482877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Дотация </a:t>
                    </a:r>
                  </a:p>
                  <a:p>
                    <a:r>
                      <a:rPr lang="ru-RU" sz="1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9,6 %</a:t>
                    </a:r>
                    <a:endParaRPr lang="ru-RU" sz="1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408094249219882"/>
                  <c:y val="0.11843112575655952"/>
                </c:manualLayout>
              </c:layout>
              <c:tx>
                <c:rich>
                  <a:bodyPr/>
                  <a:lstStyle/>
                  <a:p>
                    <a:pPr>
                      <a:defRPr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Безвозмездные</a:t>
                    </a:r>
                    <a:r>
                      <a:rPr lang="ru-RU" sz="1400" b="0" cap="none" spc="0" baseline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 поступления </a:t>
                    </a:r>
                    <a:r>
                      <a:rPr lang="ru-RU" sz="1400" b="0" cap="none" spc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77,9 </a:t>
                    </a:r>
                    <a:r>
                      <a:rPr lang="ru-RU" sz="1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'структ.с безвоз.'!$A$3:$A$5</c:f>
              <c:strCache>
                <c:ptCount val="3"/>
                <c:pt idx="0">
                  <c:v>Собственные доходы</c:v>
                </c:pt>
                <c:pt idx="1">
                  <c:v>Дотация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'структ.с безвоз.'!$B$3:$B$5</c:f>
              <c:numCache>
                <c:formatCode>0.0%</c:formatCode>
                <c:ptCount val="3"/>
                <c:pt idx="0">
                  <c:v>0.14041736906459773</c:v>
                </c:pt>
                <c:pt idx="1">
                  <c:v>6.8981861078785289E-2</c:v>
                </c:pt>
                <c:pt idx="2">
                  <c:v>0.79060076985661287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11203589542182E-2"/>
          <c:y val="0"/>
          <c:w val="0.94468887492143305"/>
          <c:h val="0.85860651793525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748753462080496E-4"/>
                  <c:y val="0.161181165055734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5</a:t>
                    </a:r>
                    <a:r>
                      <a:rPr lang="en-US" dirty="0" smtClean="0"/>
                      <a:t>38 866,8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832988586077194E-3"/>
                  <c:y val="0.120029101704748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5</a:t>
                    </a:r>
                    <a:r>
                      <a:rPr lang="en-US" dirty="0" smtClean="0"/>
                      <a:t>08</a:t>
                    </a:r>
                    <a:r>
                      <a:rPr lang="en-US" baseline="0" dirty="0" smtClean="0"/>
                      <a:t> 774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Первоначальный план</c:v>
                </c:pt>
                <c:pt idx="1">
                  <c:v>Уточненный 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538866.80000000005</c:v>
                </c:pt>
                <c:pt idx="1">
                  <c:v>508774.5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4216112"/>
        <c:axId val="274217680"/>
      </c:barChart>
      <c:catAx>
        <c:axId val="274216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274217680"/>
        <c:crosses val="autoZero"/>
        <c:auto val="1"/>
        <c:lblAlgn val="ctr"/>
        <c:lblOffset val="100"/>
        <c:noMultiLvlLbl val="0"/>
      </c:catAx>
      <c:valAx>
        <c:axId val="27421768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27421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Первоначальный </a:t>
            </a:r>
            <a:r>
              <a:rPr lang="ru-RU" dirty="0" smtClean="0">
                <a:solidFill>
                  <a:schemeClr val="tx1"/>
                </a:solidFill>
              </a:rPr>
              <a:t>бюджет района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0579429689933044E-2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050363987520441"/>
                  <c:y val="-3.210245192355504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723386271631298E-2"/>
                  <c:y val="0.249903809378107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372658926109058E-2"/>
                  <c:y val="6.180505622274917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С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убвенции;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1 737 913,0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2451688242359541"/>
                  <c:y val="9.557159794997324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285691.59999999998</c:v>
                </c:pt>
                <c:pt idx="1">
                  <c:v>718331.5</c:v>
                </c:pt>
                <c:pt idx="2">
                  <c:v>1942302.4</c:v>
                </c:pt>
                <c:pt idx="3">
                  <c:v>206497.5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Исполнение бюджета района</a:t>
            </a:r>
          </a:p>
        </c:rich>
      </c:tx>
      <c:layout>
        <c:manualLayout>
          <c:xMode val="edge"/>
          <c:yMode val="edge"/>
          <c:x val="0.18097484276729736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бюджета района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050363987520441"/>
                  <c:y val="-3.2102451923555049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197962542817813E-2"/>
                  <c:y val="0.2329031209362809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774011299435151E-2"/>
                  <c:y val="4.9661707335730346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954513940474563"/>
                  <c:y val="6.157030852759527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392260.4</c:v>
                </c:pt>
                <c:pt idx="1">
                  <c:v>702996.2</c:v>
                </c:pt>
                <c:pt idx="2">
                  <c:v>2103344.2000000002</c:v>
                </c:pt>
                <c:pt idx="3">
                  <c:v>292805.7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55555555555375E-2"/>
          <c:y val="4.9284117053771122E-2"/>
          <c:w val="0.76666666666666672"/>
          <c:h val="0.607364495508009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AE1EB2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10E038"/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CC99FF"/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2.3611111111111142E-2"/>
                  <c:y val="4.786311901711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833333333333367E-2"/>
                  <c:y val="9.116605110424372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55555555555558E-3"/>
                  <c:y val="9.823155914962668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500000000000101E-2"/>
                  <c:y val="4.5583922873438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77777777777861E-3"/>
                  <c:y val="9.11678457468766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722222222222224E-2"/>
                  <c:y val="6.15382958791416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0,5%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,4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 150 286,9 тыс.рублей    </c:v>
                </c:pt>
                <c:pt idx="1">
                  <c:v>Национальная безопасность и правоохранительная деятельность 23 875,3 тыс.рублей</c:v>
                </c:pt>
                <c:pt idx="2">
                  <c:v>Национальная экономика 219 743,4  тыс.рублей               </c:v>
                </c:pt>
                <c:pt idx="3">
                  <c:v>Жилищно-коммунальное хозяйство 354 927,3 тыс.рублей</c:v>
                </c:pt>
                <c:pt idx="4">
                  <c:v>Охрана окружающей среды 286,3 тыс.рублей                 </c:v>
                </c:pt>
                <c:pt idx="5">
                  <c:v>Социальная сфера 3 255 565,5 тыс.рублей</c:v>
                </c:pt>
                <c:pt idx="6">
                  <c:v>Межбюджетные трансферты 1 438,6 тыс.рублей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3.7</c:v>
                </c:pt>
                <c:pt idx="1">
                  <c:v>0.60000000000000042</c:v>
                </c:pt>
                <c:pt idx="2">
                  <c:v>5.5</c:v>
                </c:pt>
                <c:pt idx="3">
                  <c:v>8.8000000000000007</c:v>
                </c:pt>
                <c:pt idx="4">
                  <c:v>0.1</c:v>
                </c:pt>
                <c:pt idx="5">
                  <c:v>81.2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633420822397211E-2"/>
          <c:y val="0.66799416382215815"/>
          <c:w val="0.95253324584426202"/>
          <c:h val="0.29908419386448193"/>
        </c:manualLayout>
      </c:layout>
      <c:overlay val="0"/>
      <c:spPr>
        <a:gradFill flip="none" rotWithShape="1">
          <a:gsLst>
            <a:gs pos="0">
              <a:srgbClr val="DCB2D6"/>
            </a:gs>
            <a:gs pos="50000">
              <a:prstClr val="white">
                <a:shade val="67500"/>
                <a:satMod val="115000"/>
              </a:prstClr>
            </a:gs>
            <a:gs pos="100000">
              <a:prstClr val="white">
                <a:shade val="100000"/>
                <a:satMod val="115000"/>
              </a:prstClr>
            </a:gs>
          </a:gsLst>
          <a:path path="circle">
            <a:fillToRect t="100000" r="100000"/>
          </a:path>
          <a:tileRect l="-100000" b="-100000"/>
        </a:gradFill>
        <a:ln w="40000" cap="flat" cmpd="sng" algn="ctr">
          <a:noFill/>
          <a:prstDash val="solid"/>
        </a:ln>
        <a:effectLst/>
      </c:spPr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88888888888878E-2"/>
          <c:y val="0.20199025867978909"/>
          <c:w val="0.7361111111111116"/>
          <c:h val="0.582293337927616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10E038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AE1EB2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5.4528652668416463E-3"/>
                  <c:y val="2.12686687699878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51137357830431E-2"/>
                  <c:y val="3.668787934258621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610564304461928E-2"/>
                  <c:y val="1.73439647962900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,5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,4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,1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                                                                                                                                    1 532 329,2 тыс.рублей</c:v>
                </c:pt>
                <c:pt idx="1">
                  <c:v>Социальная политика                                                                                                                      1 407 272,1 тыс.рублей</c:v>
                </c:pt>
                <c:pt idx="2">
                  <c:v>Здравоохранение                                                                                                                                  220 248,6 тыс.рублей </c:v>
                </c:pt>
                <c:pt idx="3">
                  <c:v>Культура, кинематография                                                                                                                    94 032,9 тыс.рублей                           </c:v>
                </c:pt>
                <c:pt idx="4">
                  <c:v>Физическая культура и спорт                                                                                                                                      1 682,7 тыс.рублей              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1532329.2</c:v>
                </c:pt>
                <c:pt idx="1">
                  <c:v>1407272.1</c:v>
                </c:pt>
                <c:pt idx="2">
                  <c:v>220248.6</c:v>
                </c:pt>
                <c:pt idx="3">
                  <c:v>94032.9</c:v>
                </c:pt>
                <c:pt idx="4">
                  <c:v>1682.7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607786526684168"/>
          <c:y val="0.10047432404785236"/>
          <c:w val="0.30392213473315838"/>
          <c:h val="0.42480590939926199"/>
        </c:manualLayout>
      </c:layout>
      <c:overlay val="0"/>
      <c:spPr>
        <a:noFill/>
        <a:ln w="40000" cap="flat" cmpd="sng" algn="ctr">
          <a:noFill/>
          <a:prstDash val="solid"/>
        </a:ln>
        <a:effectLst/>
      </c:spPr>
      <c:txPr>
        <a:bodyPr/>
        <a:lstStyle/>
        <a:p>
          <a:pPr>
            <a:defRPr sz="1600" b="1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6828210843956438"/>
          <c:y val="2.49694478391289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227308076880373E-3"/>
          <c:y val="0.14736510758064034"/>
          <c:w val="0.73390075833868562"/>
          <c:h val="0.606691293559987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99FF"/>
            </a:solidFill>
          </c:spPr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2486403840433502"/>
                  <c:y val="-5.0840647335481321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491 607,8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451924696539095E-2"/>
                  <c:y val="-1.735936747768765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42</a:t>
                    </a:r>
                    <a:r>
                      <a:rPr lang="en-US" baseline="0" dirty="0" smtClean="0"/>
                      <a:t> 408,1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491607.8</c:v>
                </c:pt>
                <c:pt idx="1">
                  <c:v>42408.1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412822410413714"/>
          <c:y val="0.26884549864829826"/>
          <c:w val="0.3830271098910184"/>
          <c:h val="0.1050662889308605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6828210843956438"/>
          <c:y val="2.49694478391289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227308076880373E-3"/>
          <c:y val="0.14736510758064039"/>
          <c:w val="0.73390075833868584"/>
          <c:h val="0.606691293559988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48389471062355088"/>
                  <c:y val="-2.154519868162801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491 924,7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451924696539095E-2"/>
                  <c:y val="-1.735936747768765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60 677,2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460468.1</c:v>
                </c:pt>
                <c:pt idx="1">
                  <c:v>62804.7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12822410413737"/>
          <c:y val="0.26884549864829826"/>
          <c:w val="0.38302710989101851"/>
          <c:h val="0.1050662889308605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strike="noStrike" dirty="0">
                <a:solidFill>
                  <a:srgbClr val="0000FF"/>
                </a:solidFill>
                <a:latin typeface="Times New Roman"/>
                <a:cs typeface="Times New Roman"/>
              </a:rPr>
              <a:t>Удельный вес НДФЛ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strike="noStrike" dirty="0">
                <a:solidFill>
                  <a:srgbClr val="0000FF"/>
                </a:solidFill>
                <a:latin typeface="Times New Roman"/>
                <a:cs typeface="Times New Roman"/>
              </a:rPr>
              <a:t>в налоговых и неналоговых доходах              </a:t>
            </a:r>
            <a:endParaRPr lang="ru-RU" sz="1800" b="1" i="0" strike="noStrike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i="0" strike="noStrike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</a:t>
            </a:r>
            <a:r>
              <a:rPr lang="ru-RU" sz="1800" b="1" i="0" strike="noStrike" dirty="0">
                <a:solidFill>
                  <a:srgbClr val="0000FF"/>
                </a:solidFill>
                <a:latin typeface="Times New Roman"/>
                <a:cs typeface="Times New Roman"/>
              </a:rPr>
              <a:t>за </a:t>
            </a:r>
            <a:r>
              <a:rPr lang="ru-RU" sz="1800" b="1" i="0" strike="noStrike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2020 года</a:t>
            </a:r>
            <a:endParaRPr lang="ru-RU" sz="1800" b="1" i="0" strike="noStrike" dirty="0">
              <a:solidFill>
                <a:srgbClr val="0000FF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20750837917154449"/>
          <c:y val="3.5460992907801487E-3"/>
        </c:manualLayout>
      </c:layout>
      <c:overlay val="0"/>
    </c:title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7914428502984795E-3"/>
          <c:w val="1"/>
          <c:h val="0.97675404624369111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explosion val="49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2247522110979706"/>
                  <c:y val="-0.5008521978547108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НДФЛ  </a:t>
                    </a:r>
                    <a:r>
                      <a:rPr lang="ru-RU" sz="1200" b="1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73,4%</a:t>
                    </a:r>
                    <a:endParaRPr lang="ru-RU" sz="1200" b="1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 w="55000" cap="flat" cmpd="thickThin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81152549179769E-2"/>
                  <c:y val="2.045564468248817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Иные источники </a:t>
                    </a:r>
                    <a:r>
                      <a:rPr lang="ru-RU" sz="1200" b="1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26,6%</a:t>
                    </a:r>
                    <a:endParaRPr lang="ru-RU" sz="1200" b="1" dirty="0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pPr>
                <a:noFill/>
                <a:ln w="55000" cap="flat" cmpd="thickThin" algn="ctr">
                  <a:noFill/>
                  <a:prstDash val="solid"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'уд.вес ндфл 2016'!$A$2:$A$3</c:f>
              <c:strCache>
                <c:ptCount val="2"/>
                <c:pt idx="0">
                  <c:v>НДФЛ </c:v>
                </c:pt>
                <c:pt idx="1">
                  <c:v>Иные доходы</c:v>
                </c:pt>
              </c:strCache>
            </c:strRef>
          </c:cat>
          <c:val>
            <c:numRef>
              <c:f>'уд.вес ндфл 2016'!$C$2:$C$3</c:f>
              <c:numCache>
                <c:formatCode>0.0</c:formatCode>
                <c:ptCount val="2"/>
                <c:pt idx="0">
                  <c:v>74.105167764054258</c:v>
                </c:pt>
                <c:pt idx="1">
                  <c:v>25.894832235944989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>
                <a:solidFill>
                  <a:srgbClr val="C00000"/>
                </a:solidFill>
                <a:latin typeface="Times New Roman"/>
                <a:cs typeface="Times New Roman"/>
              </a:rPr>
              <a:t>Объем поступления НДФЛ и остальных налогов в бюджет  Белокалитвинского  района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strike="noStrike" dirty="0">
                <a:solidFill>
                  <a:srgbClr val="C00000"/>
                </a:solidFill>
                <a:latin typeface="Times New Roman"/>
                <a:cs typeface="Times New Roman"/>
              </a:rPr>
              <a:t>за </a:t>
            </a:r>
            <a:r>
              <a:rPr lang="ru-RU" sz="1600" b="1" i="0" strike="noStrike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2020 </a:t>
            </a:r>
            <a:r>
              <a:rPr lang="ru-RU" sz="1600" b="1" i="0" strike="noStrike" dirty="0">
                <a:solidFill>
                  <a:srgbClr val="C00000"/>
                </a:solidFill>
                <a:latin typeface="Times New Roman"/>
                <a:cs typeface="Times New Roman"/>
              </a:rPr>
              <a:t>год, тыс. </a:t>
            </a:r>
            <a:r>
              <a:rPr lang="ru-RU" sz="1600" b="1" i="0" strike="noStrike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рублей</a:t>
            </a:r>
            <a:endParaRPr lang="ru-RU" sz="1600" b="1" i="0" strike="noStrike" dirty="0">
              <a:solidFill>
                <a:srgbClr val="C00000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5687492904898737"/>
          <c:y val="2.17685551221523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11712449970904"/>
          <c:y val="0.20216328787122914"/>
          <c:w val="0.82928291288429712"/>
          <c:h val="0.734761713068093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66FF"/>
            </a:solidFill>
            <a:ln w="55000" cap="flat" cmpd="thickThin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1481471426689859"/>
                  <c:y val="0.170520348456863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406 733,1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58457646120142E-2"/>
                  <c:y val="-1.43683553249580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85 191,6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55000" cap="flat" cmpd="thickThin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ндфл_ост.нал.!$A$2:$A$3</c:f>
              <c:strCache>
                <c:ptCount val="2"/>
                <c:pt idx="0">
                  <c:v>НДФЛ </c:v>
                </c:pt>
                <c:pt idx="1">
                  <c:v>Остальные доходы</c:v>
                </c:pt>
              </c:strCache>
            </c:strRef>
          </c:cat>
          <c:val>
            <c:numRef>
              <c:f>ндфл_ост.нал.!$B$2:$B$3</c:f>
              <c:numCache>
                <c:formatCode>#,##0.0</c:formatCode>
                <c:ptCount val="2"/>
                <c:pt idx="0">
                  <c:v>281145.90000000002</c:v>
                </c:pt>
                <c:pt idx="1">
                  <c:v>132252.79999999999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027288"/>
        <c:axId val="103031600"/>
      </c:barChart>
      <c:catAx>
        <c:axId val="103027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03031600"/>
        <c:crosses val="autoZero"/>
        <c:auto val="1"/>
        <c:lblAlgn val="ctr"/>
        <c:lblOffset val="100"/>
        <c:noMultiLvlLbl val="0"/>
      </c:catAx>
      <c:valAx>
        <c:axId val="1030316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030272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115153871792026E-2"/>
                  <c:y val="-3.820723478641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7743887042855"/>
                      <c:h val="0.109679653649594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406733.1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layout>
                <c:manualLayout>
                  <c:x val="8.9238131720483005E-2"/>
                  <c:y val="-2.904656814218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22443970871926"/>
                      <c:h val="0.1096796536495944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391827.7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2656768"/>
        <c:axId val="274218072"/>
        <c:axId val="0"/>
      </c:bar3DChart>
      <c:catAx>
        <c:axId val="1726567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74218072"/>
        <c:crosses val="autoZero"/>
        <c:auto val="1"/>
        <c:lblAlgn val="ctr"/>
        <c:lblOffset val="100"/>
        <c:noMultiLvlLbl val="0"/>
      </c:catAx>
      <c:valAx>
        <c:axId val="2742180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2656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55311660901838"/>
          <c:y val="1.7428005982243103E-2"/>
          <c:w val="0.52653584702943135"/>
          <c:h val="7.4753337680424123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0E038"/>
            </a:solidFill>
          </c:spPr>
          <c:invertIfNegative val="0"/>
          <c:dLbls>
            <c:dLbl>
              <c:idx val="0"/>
              <c:layout>
                <c:manualLayout>
                  <c:x val="3.3742462958661158E-2"/>
                  <c:y val="0.14042407394203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33733.9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5947419983638181E-2"/>
                  <c:y val="0.12626354119857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32586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4218464"/>
        <c:axId val="274214936"/>
        <c:axId val="0"/>
      </c:bar3DChart>
      <c:catAx>
        <c:axId val="2742184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74214936"/>
        <c:crosses val="autoZero"/>
        <c:auto val="1"/>
        <c:lblAlgn val="ctr"/>
        <c:lblOffset val="100"/>
        <c:noMultiLvlLbl val="0"/>
      </c:catAx>
      <c:valAx>
        <c:axId val="2742149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184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49348539817562E-2"/>
          <c:y val="0.16780172573417768"/>
          <c:w val="0.93310130292036519"/>
          <c:h val="0.7675295337555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22302.3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17052.900000000001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4215720"/>
        <c:axId val="274213760"/>
      </c:barChart>
      <c:catAx>
        <c:axId val="2742157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74213760"/>
        <c:crosses val="autoZero"/>
        <c:auto val="1"/>
        <c:lblAlgn val="ctr"/>
        <c:lblOffset val="100"/>
        <c:noMultiLvlLbl val="0"/>
      </c:catAx>
      <c:valAx>
        <c:axId val="2742137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157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8793626105037E-2"/>
          <c:y val="0.17218537020790795"/>
          <c:w val="0.93071206373894544"/>
          <c:h val="0.81521689160974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8499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3385.7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4214544"/>
        <c:axId val="274212584"/>
      </c:barChart>
      <c:catAx>
        <c:axId val="2742145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74212584"/>
        <c:crosses val="autoZero"/>
        <c:auto val="1"/>
        <c:lblAlgn val="ctr"/>
        <c:lblOffset val="100"/>
        <c:noMultiLvlLbl val="0"/>
      </c:catAx>
      <c:valAx>
        <c:axId val="2742125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742145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0.38625</cdr:x>
      <cdr:y>0.21569</cdr:y>
    </cdr:from>
    <cdr:to>
      <cdr:x>0.50514</cdr:x>
      <cdr:y>0.28882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552723">
          <a:off x="3178683" y="1096824"/>
          <a:ext cx="978417" cy="37187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0.52802</cdr:x>
      <cdr:y>0.2002</cdr:y>
    </cdr:from>
    <cdr:to>
      <cdr:x>0.73486</cdr:x>
      <cdr:y>0.30091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848319">
          <a:off x="2280766" y="677555"/>
          <a:ext cx="893453" cy="34084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0.42463</cdr:x>
      <cdr:y>0.2439</cdr:y>
    </cdr:from>
    <cdr:to>
      <cdr:x>0.69906</cdr:x>
      <cdr:y>0.36481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897248">
          <a:off x="2022676" y="1185348"/>
          <a:ext cx="1307200" cy="58766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CC99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-30 092,3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1495DE-66CA-45D7-9D4B-2D2A1ED72868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2B07C94-11D7-4C20-824D-EF4459863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7C94-11D7-4C20-824D-EF4459863B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0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2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7909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Layouts/_rels/slideLayout9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4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2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6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5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8054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2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3.jpeg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media/hdphoto1.wdp" Type="http://schemas.microsoft.com/office/2007/relationships/hdphoto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charts/chart6.xml" Type="http://schemas.openxmlformats.org/officeDocument/2006/relationships/chart"/><Relationship Id="rId2" Target="../media/image17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6.jpeg" Type="http://schemas.openxmlformats.org/officeDocument/2006/relationships/image"/><Relationship Id="rId4" Target="../charts/chart7.xml" Type="http://schemas.openxmlformats.org/officeDocument/2006/relationships/chart"/></Relationships>
</file>

<file path=ppt/slides/_rels/slide1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6.xml" Type="http://schemas.openxmlformats.org/officeDocument/2006/relationships/slideLayout"/><Relationship Id="rId6" Target="../charts/chart10.xml" Type="http://schemas.openxmlformats.org/officeDocument/2006/relationships/chart"/><Relationship Id="rId5" Target="../charts/chart9.xml" Type="http://schemas.openxmlformats.org/officeDocument/2006/relationships/chart"/><Relationship Id="rId4" Target="../charts/chart8.xml" Type="http://schemas.openxmlformats.org/officeDocument/2006/relationships/chart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charts/chart11.xml" Type="http://schemas.openxmlformats.org/officeDocument/2006/relationships/chart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charts/chart12.xml" Type="http://schemas.openxmlformats.org/officeDocument/2006/relationships/chart"/><Relationship Id="rId2" Target="../media/image23.jpeg" Type="http://schemas.openxmlformats.org/officeDocument/2006/relationships/image"/><Relationship Id="rId1" Target="../slideLayouts/slideLayout8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charts/chart13.xml" Type="http://schemas.openxmlformats.org/officeDocument/2006/relationships/chart"/><Relationship Id="rId2" Target="../media/image24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6.jpeg" Type="http://schemas.openxmlformats.org/officeDocument/2006/relationships/image"/><Relationship Id="rId4" Target="../charts/chart14.xml" Type="http://schemas.openxmlformats.org/officeDocument/2006/relationships/chart"/></Relationships>
</file>

<file path=ppt/slides/_rels/slide1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charts/chart15.xml" Type="http://schemas.openxmlformats.org/officeDocument/2006/relationships/chart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charts/chart16.xml" Type="http://schemas.openxmlformats.org/officeDocument/2006/relationships/chart"/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32.pn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9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0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7" Target="../media/image1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6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charts/chart1.xml" Type="http://schemas.openxmlformats.org/officeDocument/2006/relationships/chart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 ?><Relationships xmlns="http://schemas.openxmlformats.org/package/2006/relationships"><Relationship Id="rId3" Target="../charts/chart4.xml" Type="http://schemas.openxmlformats.org/officeDocument/2006/relationships/chart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.jpeg" Type="http://schemas.openxmlformats.org/officeDocument/2006/relationships/image"/><Relationship Id="rId4" Target="../charts/chart5.xml" Type="http://schemas.openxmlformats.org/officeDocument/2006/relationships/char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" y="803254"/>
            <a:ext cx="8190297" cy="514602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6843228" cy="2492896"/>
          </a:xfrm>
        </p:spPr>
        <p:txBody>
          <a:bodyPr>
            <a:normAutofit/>
          </a:bodyPr>
          <a:lstStyle/>
          <a:p>
            <a:pPr algn="ctr"/>
            <a:r>
              <a:rPr lang="ru-RU" sz="4100" b="1" i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pPr algn="ctr"/>
            <a:r>
              <a:rPr lang="ru-RU" sz="5200" b="1" i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200" b="1" i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2020</a:t>
            </a:r>
            <a:r>
              <a:rPr lang="ru-RU" sz="5200" b="1" i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endParaRPr lang="ru-RU" dirty="0"/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8127" y="117210"/>
            <a:ext cx="8001024" cy="21431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1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lum bright="38000" contrast="28000"/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93610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</a:t>
            </a:r>
          </a:p>
          <a:p>
            <a:endParaRPr lang="ru-RU" dirty="0">
              <a:solidFill>
                <a:srgbClr val="FF33CC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8316530"/>
              </p:ext>
            </p:extLst>
          </p:nvPr>
        </p:nvGraphicFramePr>
        <p:xfrm>
          <a:off x="107504" y="1772816"/>
          <a:ext cx="39604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10801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АКЦИЗОВ ПО ПОДАКЦИЗНЫМ ТОВАРАМ (ПРОДУКЦИИ)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71955499"/>
              </p:ext>
            </p:extLst>
          </p:nvPr>
        </p:nvGraphicFramePr>
        <p:xfrm>
          <a:off x="4860032" y="1772816"/>
          <a:ext cx="3960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0"/>
            <a:ext cx="594759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724641">
            <a:off x="2303852" y="2383335"/>
            <a:ext cx="792088" cy="360040"/>
          </a:xfrm>
          <a:prstGeom prst="rightArrow">
            <a:avLst>
              <a:gd name="adj1" fmla="val 28752"/>
              <a:gd name="adj2" fmla="val 73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7200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0"/>
            <a:ext cx="594759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1520" y="1412776"/>
            <a:ext cx="3888432" cy="43204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ЕДИНЫЙ НАЛОГ НА ВМЕНЕННЫЙ </a:t>
            </a:r>
            <a:r>
              <a:rPr lang="ru-RU" sz="1300" dirty="0" smtClean="0">
                <a:solidFill>
                  <a:schemeClr val="tx1"/>
                </a:solidFill>
              </a:rPr>
              <a:t>ДОХОД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788024" y="1412776"/>
            <a:ext cx="4104456" cy="432048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ЕДИНЫЙ СЕЛЬСКОХОЗЯЙСТВЕННЫЙ НАЛОГ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267744" y="3789040"/>
            <a:ext cx="3960440" cy="72008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НАЛОГ, ВЗИМАЕМЫЙ В СВЯЗИ С ПРИМЕНЕНИЕМ ПАТЕНТНОЙ СИТЕМЫ НАЛОГООБЛАЖЕНИЯ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1700808"/>
          <a:ext cx="41764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572000" y="1700808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339752" y="4509120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626" name="AutoShape 2" descr="Картинки по запросу &quot;картинки вмененный дох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&quot;картинки вмененный дохо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Сельское хозяйство России - Wikiw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060" y="1390546"/>
            <a:ext cx="4438972" cy="3154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В Белой Калитве встречаются дистрибьюторы алюминиевой продукции АМР -  Новости металлургии - Металлоснабжение и сбы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967" y="3320988"/>
            <a:ext cx="400203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429684" cy="76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РЕАЛИЗАВЦИЯ ПЛАНА МЕРОПРИЯТИЙ ПО РОСТУ ДОХОДНОГО ПОТЕНЦИАЛА БЕЛОКАЛИТВИНСКОГО РАЙОНА ДО 2024 ГОДА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1700808"/>
            <a:ext cx="5688632" cy="504056"/>
          </a:xfrm>
          <a:prstGeom prst="roundRect">
            <a:avLst/>
          </a:prstGeom>
          <a:solidFill>
            <a:srgbClr val="DCB2D6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Совершенствование регионального налогового законодательства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348880"/>
            <a:ext cx="5688632" cy="504056"/>
          </a:xfrm>
          <a:prstGeom prst="roundRect">
            <a:avLst/>
          </a:prstGeom>
          <a:solidFill>
            <a:srgbClr val="DCB2D6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Проведена оценка эффективности налоговых льгот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068960"/>
            <a:ext cx="5688632" cy="504056"/>
          </a:xfrm>
          <a:prstGeom prst="roundRect">
            <a:avLst/>
          </a:prstGeom>
          <a:solidFill>
            <a:srgbClr val="DCB2D6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Проведена работа по переходу на исчисление налога на имущество физических лиц от кадастровой стоимости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904" y="4797152"/>
            <a:ext cx="5184576" cy="504056"/>
          </a:xfrm>
          <a:prstGeom prst="roundRect">
            <a:avLst/>
          </a:prstGeom>
          <a:solidFill>
            <a:srgbClr val="DCB2D6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Расширение налогооблагаемой базы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5445224"/>
            <a:ext cx="5184576" cy="504056"/>
          </a:xfrm>
          <a:prstGeom prst="roundRect">
            <a:avLst/>
          </a:prstGeom>
          <a:solidFill>
            <a:srgbClr val="DCB2D6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Повышение эффективности использования имущества государственно и муниципальной собственности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6093296"/>
            <a:ext cx="5184576" cy="504056"/>
          </a:xfrm>
          <a:prstGeom prst="roundRect">
            <a:avLst/>
          </a:prstGeom>
          <a:solidFill>
            <a:srgbClr val="DCB2D6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Верификация баз данных по имущественным налогам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00188"/>
            <a:ext cx="5472608" cy="516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6864" cy="93610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доходной части бюджета Белокалитвинского района в 2020 году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763860"/>
              </p:ext>
            </p:extLst>
          </p:nvPr>
        </p:nvGraphicFramePr>
        <p:xfrm>
          <a:off x="0" y="1124744"/>
          <a:ext cx="4572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6968" y="60303"/>
            <a:ext cx="504188" cy="5826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Налогообложение доходов – 2020: главные изменения"/>
          <p:cNvPicPr>
            <a:picLocks noChangeAspect="1" noChangeArrowheads="1"/>
          </p:cNvPicPr>
          <p:nvPr/>
        </p:nvPicPr>
        <p:blipFill>
          <a:blip r:embed="rId2" cstate="print">
            <a:lum bright="15000" contrast="3000"/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solidFill>
            <a:srgbClr val="00B0F0">
              <a:alpha val="33000"/>
            </a:srgb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7920880" cy="1042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ИЗМЕНЕНИЯ ПАРАМЕТРОВ БЮДЖЕТА РАЙОНА</a:t>
            </a:r>
            <a:b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ПО НАЛОГОВЫМ И НЕНАЛОГОВЫМ ДОХОДАМ </a:t>
            </a:r>
            <a:b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В 2020 ГОДУ</a:t>
            </a:r>
            <a:endParaRPr lang="ru-RU" sz="24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13465"/>
              </p:ext>
            </p:extLst>
          </p:nvPr>
        </p:nvGraphicFramePr>
        <p:xfrm>
          <a:off x="4139952" y="1484784"/>
          <a:ext cx="476339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3923928" cy="5064968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ИЗМЕНЕНИЯ, ТЫС.РУБЛЕЙ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79512" y="2348880"/>
            <a:ext cx="1403648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- 6 149,7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691680" y="2348880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30.04.20120№382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79512" y="3284984"/>
            <a:ext cx="1403648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- 26 900,9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79512" y="4005064"/>
            <a:ext cx="1403648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+ 258,7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79512" y="5013176"/>
            <a:ext cx="1403648" cy="36004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+ 2 699,6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691680" y="3284984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27.08.2020 №403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1763688" y="4005064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29.10.2020 №413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763688" y="5013176"/>
            <a:ext cx="2448272" cy="360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от 25.12.2020 №425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Изменение порядка налогообложения &quot;каскадных&quot; выплат доходов по российским  ценным бумагам"/>
          <p:cNvPicPr>
            <a:picLocks noChangeAspect="1" noChangeArrowheads="1"/>
          </p:cNvPicPr>
          <p:nvPr/>
        </p:nvPicPr>
        <p:blipFill>
          <a:blip r:embed="rId2" cstate="print">
            <a:lum bright="28000" contrast="7000"/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 в 2020 году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1628800"/>
          <a:ext cx="44958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28800"/>
          <a:ext cx="44958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5298" name="AutoShape 2" descr="ÐÐ°ÑÑÐ¸Ð½ÐºÐ¸ Ð¿Ð¾ Ð·Ð°Ð¿ÑÐ¾ÑÑ ÐºÐ°ÑÑÐ¸Ð½ÐºÐ° Ð¿ÑÐ°Ð²Ð¸ÑÐµÐ»ÑÑÑÐ²Ð° ÑÐ¾ÑÑ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99FF"/>
            </a:gs>
            <a:gs pos="25000">
              <a:srgbClr val="DCB2D6"/>
            </a:gs>
            <a:gs pos="100000">
              <a:schemeClr val="bg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22662341"/>
              </p:ext>
            </p:extLst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14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4"/>
            <a:ext cx="8429684" cy="76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2020 году исполнен в сумме </a:t>
            </a:r>
            <a:r>
              <a:rPr lang="en-US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4 006 123,3 </a:t>
            </a:r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AE1EB2"/>
                </a:solidFill>
                <a:latin typeface="Times New Roman" pitchFamily="18" charset="0"/>
                <a:cs typeface="Times New Roman" pitchFamily="18" charset="0"/>
              </a:rPr>
              <a:t>рублей, из них:</a:t>
            </a:r>
            <a:endParaRPr lang="ru-RU" sz="2800" b="1" dirty="0">
              <a:solidFill>
                <a:srgbClr val="AE1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DCB2D6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51665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8929718" cy="1129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социальной сфере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 в сумме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3 255 565,5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из них: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806041"/>
              </p:ext>
            </p:extLst>
          </p:nvPr>
        </p:nvGraphicFramePr>
        <p:xfrm>
          <a:off x="-142876" y="2636912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ducation-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Багетная рамка 7"/>
          <p:cNvSpPr/>
          <p:nvPr/>
        </p:nvSpPr>
        <p:spPr>
          <a:xfrm>
            <a:off x="4932040" y="1340768"/>
            <a:ext cx="3960440" cy="2304256"/>
          </a:xfrm>
          <a:prstGeom prst="bevel">
            <a:avLst/>
          </a:prstGeom>
          <a:solidFill>
            <a:srgbClr val="D7C0F6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образования предоставлены</a:t>
            </a:r>
          </a:p>
          <a:p>
            <a:pPr algn="ctr"/>
            <a:r>
              <a:rPr lang="en-US" b="1" u="sng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8 876  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endParaRPr lang="en-US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учреждениях</a:t>
            </a:r>
            <a:endParaRPr lang="ru-RU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1520" y="1340768"/>
            <a:ext cx="3744416" cy="2304256"/>
          </a:xfrm>
          <a:prstGeom prst="bevel">
            <a:avLst/>
          </a:prstGeom>
          <a:solidFill>
            <a:srgbClr val="F5CFE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Услуги дошкольного образования предоставлены  </a:t>
            </a:r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473</a:t>
            </a:r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воспитанникам в </a:t>
            </a:r>
          </a:p>
          <a:p>
            <a:pPr algn="ctr"/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детских садах</a:t>
            </a:r>
            <a:endParaRPr lang="ru-RU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5004048" y="4365104"/>
            <a:ext cx="3925670" cy="2304256"/>
          </a:xfrm>
          <a:prstGeom prst="bevel">
            <a:avLst/>
          </a:prstGeom>
          <a:solidFill>
            <a:srgbClr val="DCB2D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Услуги по организации отдыха и оздоровления детей предоставлены </a:t>
            </a:r>
          </a:p>
          <a:p>
            <a:pPr algn="ctr"/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3 5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51520" y="4365104"/>
            <a:ext cx="3744416" cy="2298555"/>
          </a:xfrm>
          <a:prstGeom prst="bevel">
            <a:avLst/>
          </a:prstGeom>
          <a:solidFill>
            <a:srgbClr val="E4BBE7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Услуги общего образования предоставлены </a:t>
            </a:r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9 1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r>
              <a:rPr lang="ru-RU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школах</a:t>
            </a:r>
            <a:endParaRPr lang="ru-RU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7721" y="263906"/>
            <a:ext cx="7786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сфере образования в 20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positphotos_56188187-stock-photo-education-conce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323528" y="762412"/>
            <a:ext cx="7992888" cy="185738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t">
            <a:no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расходов бюджета Белокалитвинского района в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 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образование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1 532 329,2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71472" y="2711688"/>
            <a:ext cx="8115328" cy="37891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412 441,0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Общее образование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908 828,1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152 168,4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Профессиональная подготовка, переподготовка и повышение квалификации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73,5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Молодежная политика 27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754,6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31 063,6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82981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ln w="9000" cmpd="sng">
                  <a:solidFill>
                    <a:srgbClr val="9966FF"/>
                  </a:solidFill>
                  <a:prstDash val="solid"/>
                </a:ln>
                <a:solidFill>
                  <a:srgbClr val="9966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Белокалитвинского района За 2020 год подготовлен в соответствии с:</a:t>
            </a:r>
            <a:endParaRPr lang="ru-RU" sz="2200" b="1" cap="all" dirty="0">
              <a:ln w="9000" cmpd="sng">
                <a:solidFill>
                  <a:srgbClr val="9966FF"/>
                </a:solidFill>
                <a:prstDash val="solid"/>
              </a:ln>
              <a:solidFill>
                <a:srgbClr val="9966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1650" y="0"/>
            <a:ext cx="549506" cy="71435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988840"/>
            <a:ext cx="8712968" cy="360040"/>
          </a:xfrm>
          <a:prstGeom prst="roundRect">
            <a:avLst/>
          </a:prstGeom>
          <a:solidFill>
            <a:srgbClr val="DCB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Бюджетным Кодексом РФ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5373216"/>
            <a:ext cx="8784976" cy="1224136"/>
          </a:xfrm>
          <a:prstGeom prst="roundRect">
            <a:avLst/>
          </a:prstGeom>
          <a:solidFill>
            <a:srgbClr val="DCB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 Собрания депутатов Белокалитвинского района от 30 августа 2007 года  № 247 «Об утверждении Положения о бюджетном процессе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2564904"/>
            <a:ext cx="8712968" cy="1080120"/>
          </a:xfrm>
          <a:prstGeom prst="roundRect">
            <a:avLst/>
          </a:prstGeom>
          <a:solidFill>
            <a:srgbClr val="DCB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учреждений, утвержденной приказом Министра финансов РФ от 25.03.2011 №33н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3933056"/>
            <a:ext cx="8784976" cy="1152128"/>
          </a:xfrm>
          <a:prstGeom prst="roundRect">
            <a:avLst/>
          </a:prstGeom>
          <a:solidFill>
            <a:srgbClr val="DCB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 и предоставления годовой, квартальной и месячной отчетности об исполнении бюджетов бюджетной системы РФ, утвержденной приказом Министерства финансов РФ от 28.12.2010 №191н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ello_html_m3294f8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" y="0"/>
            <a:ext cx="910828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357166"/>
            <a:ext cx="8429684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 в 20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году по отрасли «Культура», всего –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94 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032,9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рублей, из них: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Прямоугольник с одним вырезанным углом 11"/>
          <p:cNvSpPr/>
          <p:nvPr/>
        </p:nvSpPr>
        <p:spPr>
          <a:xfrm>
            <a:off x="179512" y="1628800"/>
            <a:ext cx="4176464" cy="864096"/>
          </a:xfrm>
          <a:prstGeom prst="snip1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библиотек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43 834,4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179512" y="5517232"/>
            <a:ext cx="4211960" cy="112474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учреждений культурно-досугового типа 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39 538,2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860032" y="5589240"/>
            <a:ext cx="4104456" cy="1008112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проведение мероприятий в области культуры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943,2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4860032" y="4797152"/>
            <a:ext cx="4104456" cy="720080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музея –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4 938,2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Documents and Settings\Kolesnikova\Рабочий стол\картинки 2018\538735_1600x1200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1628800"/>
            <a:ext cx="4104456" cy="3096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8914" name="Picture 2" descr="C:\Documents and Settings\Kolesnikova\Рабочий стол\картинки 2018\belaya-kalitva-43596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2564904"/>
            <a:ext cx="4176464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DCB2D6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514092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28604"/>
            <a:ext cx="73448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Белокалитвинского района в 20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сфере здравоохранения исполнен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220 248,6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рублей, из них: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4293096"/>
            <a:ext cx="2160240" cy="2376264"/>
          </a:xfrm>
          <a:prstGeom prst="round2DiagRect">
            <a:avLst/>
          </a:prstGeom>
          <a:solidFill>
            <a:srgbClr val="F5CFE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Скорая медицинская помощь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514,2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139952" y="1700808"/>
            <a:ext cx="2304256" cy="2232248"/>
          </a:xfrm>
          <a:prstGeom prst="round2Diag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Стационарная медицинская помощь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142 971,3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483768" y="4293096"/>
            <a:ext cx="2160240" cy="2376264"/>
          </a:xfrm>
          <a:prstGeom prst="round2DiagRect">
            <a:avLst/>
          </a:prstGeom>
          <a:solidFill>
            <a:srgbClr val="D7C0F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здравоохранения –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61 811,6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1700808"/>
            <a:ext cx="2304256" cy="2232248"/>
          </a:xfrm>
          <a:prstGeom prst="round2DiagRect">
            <a:avLst/>
          </a:prstGeom>
          <a:solidFill>
            <a:srgbClr val="CFB9E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Амбулаторная помощь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14 951,5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olesnikova\Рабочий стол\картинки 2018\sam_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403244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Kolesnikova\Рабочий стол\картинки 2018\2016-09-2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0729" y="1700807"/>
            <a:ext cx="3693989" cy="2461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Bud8\Pictures\Saved Pictures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1673635" cy="155679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CFB9E9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_Колесникова на Bud5\БЮДЖЕТ для граждан\БЮДЖЕТ для граждан 2019-2021\картинки\P286EebyK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00811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на физическую культуру и спорт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году исполнены в сумме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1 438,6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89160"/>
            <a:ext cx="9396536" cy="18688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spcBef>
                <a:spcPct val="0"/>
              </a:spcBef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средства были направлены на </a:t>
            </a:r>
            <a:endParaRPr lang="en-US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спортивно-массовые мероприятия в рамках реализации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подпрограммы  «Развитие физической культуры и спорта» муниципальной программы «Молодежь Дона»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9161" y="0"/>
            <a:ext cx="10676241" cy="6858000"/>
          </a:xfrm>
          <a:prstGeom prst="bevel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80528" y="332656"/>
            <a:ext cx="8424936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поддержку экономики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году составили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219 743,4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были направлены на: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142852"/>
            <a:ext cx="571504" cy="660403"/>
          </a:xfrm>
          <a:prstGeom prst="rect">
            <a:avLst/>
          </a:prstGeom>
        </p:spPr>
      </p:pic>
      <p:sp>
        <p:nvSpPr>
          <p:cNvPr id="9" name="Багетная рамка 8"/>
          <p:cNvSpPr/>
          <p:nvPr/>
        </p:nvSpPr>
        <p:spPr>
          <a:xfrm>
            <a:off x="-468560" y="3789040"/>
            <a:ext cx="3672408" cy="1224136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                       –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1 899,7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915816" y="5229200"/>
            <a:ext cx="3672408" cy="1368152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210 007,7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6444208" y="2636912"/>
            <a:ext cx="3456384" cy="1224136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7 836,0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Bud6\Рабочий стол\65_b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828600" y="-531441"/>
            <a:ext cx="10225136" cy="760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-324544" y="0"/>
            <a:ext cx="7572428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Дорожный  фонд  в сумме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210 007,7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  распределен по следующим направлениям:  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-285728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114" y="-324645"/>
            <a:ext cx="561886" cy="649289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5429256" y="1214422"/>
            <a:ext cx="3456384" cy="1224136"/>
          </a:xfrm>
          <a:prstGeom prst="bevel">
            <a:avLst/>
          </a:prstGeom>
          <a:solidFill>
            <a:srgbClr val="CFB9E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дорог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11 709,3 тыс. рублей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5429256" y="2643182"/>
            <a:ext cx="3500462" cy="1152128"/>
          </a:xfrm>
          <a:prstGeom prst="bevel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ремонт дорог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68 396,4 тыс. рублей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5429256" y="4000504"/>
            <a:ext cx="3527822" cy="1152128"/>
          </a:xfrm>
          <a:prstGeom prst="bevel">
            <a:avLst/>
          </a:prstGeom>
          <a:solidFill>
            <a:srgbClr val="CFB9E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          –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124 236,7 тыс. рублей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5429256" y="5429264"/>
            <a:ext cx="3571900" cy="1152128"/>
          </a:xfrm>
          <a:prstGeom prst="bevel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безопасности дорожного движения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5 445,3тыс. рублей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1259632" y="5429264"/>
            <a:ext cx="3883840" cy="1143008"/>
          </a:xfrm>
          <a:prstGeom prst="bevel">
            <a:avLst/>
          </a:prstGeom>
          <a:solidFill>
            <a:srgbClr val="CFB9E9"/>
          </a:solidFill>
          <a:ln>
            <a:solidFill>
              <a:srgbClr val="99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разработку проектно-сметной документации по капитальному ремонту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220 тыс. рублей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CFB9E9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571504" cy="6604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188641"/>
            <a:ext cx="8030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деятельности в бюджете Белокалитвинского района в 2020 году исполнены в сумме 23 668,1 тыс. рублей, в том числе на:</a:t>
            </a:r>
          </a:p>
          <a:p>
            <a:pPr algn="ctr"/>
            <a:endParaRPr lang="ru-RU" sz="2400" b="1" dirty="0">
              <a:solidFill>
                <a:srgbClr val="FF33CC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42844" y="4437112"/>
            <a:ext cx="8821644" cy="2304256"/>
          </a:xfrm>
          <a:prstGeom prst="foldedCorne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казенного учреждения Белокалитвинского района «Управление ГО и ЧС», улучшение материально-технической базы поисково-спасательного формирования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финансовое обеспечение «СЛУЖБА 112» Белокалитвинского района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 аварийно-спасательных формирований по предупреждению и ликвидации ЧС, в том числе на осуществление переданных полномочий поселений Белокалитвинского района</a:t>
            </a:r>
          </a:p>
          <a:p>
            <a:pPr algn="ctr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окументы_Колесникова на Bud5\БЮДЖЕТ для граждан\Бюджет 2020\ФОТКИ 2019\DSC_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211960" cy="2592287"/>
          </a:xfrm>
          <a:prstGeom prst="rect">
            <a:avLst/>
          </a:prstGeom>
          <a:noFill/>
        </p:spPr>
      </p:pic>
      <p:pic>
        <p:nvPicPr>
          <p:cNvPr id="4099" name="Picture 3" descr="D:\Документы_Колесникова на Bud5\БЮДЖЕТ для граждан\Бюджет 2020\ФОТКИ 2019\DSC_1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CFB9E9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862" y="166273"/>
            <a:ext cx="8568952" cy="1559666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на мероприятия в области охраны окружающей среды в 2020 году исполнены в сумме  286,2 тыс.рублей и направлены на организацию детско-юношеского экологического движения</a:t>
            </a:r>
            <a:endParaRPr lang="ru-RU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FB9E9"/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CFB9E9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9002"/>
            <a:ext cx="7848872" cy="4836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357166"/>
            <a:ext cx="1943056" cy="250033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2914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Приоритетным направлением деятельности остается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совершенствование демографической политики в области социальной поддержки семьи и детей, по данному направлению в 2020 году исполнены расходы на: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0" y="10893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Часть 1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56441"/>
              </p:ext>
            </p:extLst>
          </p:nvPr>
        </p:nvGraphicFramePr>
        <p:xfrm>
          <a:off x="102568" y="1425569"/>
          <a:ext cx="8928992" cy="472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48872"/>
                <a:gridCol w="1080120"/>
              </a:tblGrid>
              <a:tr h="310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Исполнение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880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выплату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 полномочий физическими лицами)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32 644,4 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66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выплату единовременного пособия беременной жене военнослужащего, проходящего военную службу по призыву, а также ежемесячного пособия на ребенка военнослужащего, проходящего военную службу по призыву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217,5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222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осуществление полномочий по выплате ежемесячного пособия на ребенка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44 562,2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66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осуществление полномочий по выплате компенсации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6 848,9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441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осуществление полномочий по назначению и выплате единовременного пособия при всех формах устройства детей, лишенных родительского попечения, в семью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557,1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441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осуществление полномочий по организации и обеспечению отдыха и оздоровления детей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19 015,5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66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осуществление полномочий по предоставлению мер социальной поддержки граждан, усыновивших (удочеривших) ребенка (детей), в части назначения и выплаты единовременного денежного пособия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30,0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441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Расходы на осуществление полномочий по предоставлению мер социальной поддержки детей из многодетных семей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13 367,7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72473"/>
              </p:ext>
            </p:extLst>
          </p:nvPr>
        </p:nvGraphicFramePr>
        <p:xfrm>
          <a:off x="102568" y="6146141"/>
          <a:ext cx="8928992" cy="6426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48872"/>
                <a:gridCol w="1080120"/>
              </a:tblGrid>
              <a:tr h="590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kern="1200" dirty="0">
                          <a:effectLst/>
                        </a:rPr>
                        <a:t>Расходы на осуществление полномочий по предоставлению мер социальной поддержки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29 823,4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FB9E9"/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CFB9E9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357166"/>
            <a:ext cx="1943056" cy="250033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34543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Приоритетным направлением деятельности остается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совершенствование демографической политики в области социальной поддержки семьи и детей, по данному направлению в 2020 году исполнены расходы на: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Часть 2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13972"/>
              </p:ext>
            </p:extLst>
          </p:nvPr>
        </p:nvGraphicFramePr>
        <p:xfrm>
          <a:off x="107504" y="1666994"/>
          <a:ext cx="8928992" cy="4932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48872"/>
                <a:gridCol w="1080120"/>
              </a:tblGrid>
              <a:tr h="197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Исполнение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392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Осуществление ежемесячной денежной выплаты в связи с рождением (усыновлением) первого ребенка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61 762,9 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58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58 870,2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58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осуществление полномочий по предоставлению мер социальной поддержки беременных женщин из малоимущих семей, кормящих матерей и детей в возрасте до трех лет из малоимущих семей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176,8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392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осуществление полномочий по предоставлению мер социальной поддержки детей первого-второго года жизни из малоимущих семей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8 673,7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587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осуществление полномочий по предоставлению мер социальной поддержки малоимущих семей, имеющих детей и проживающих на территории Ростовской области, в виде предоставления регионального материнского капитала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11 855,8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197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по организации подвоза к месту отдыха и оздоровления детей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48,0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392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осуществление ежемесячных выплат на детей в возрасте от трех до семи лет включительно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84 628,5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392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осуществление ежемесячных выплат на детей в возрасте от трех до семи лет включительно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124 250,9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  <a:tr h="782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выплату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4200,7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6" marR="2556" marT="2556" marB="0" anchor="ctr"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404664"/>
            <a:ext cx="8286776" cy="989032"/>
          </a:xfrm>
          <a:prstGeom prst="ellipse">
            <a:avLst/>
          </a:prstGeom>
          <a:solidFill>
            <a:srgbClr val="D7C0F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обеспечение   жильем  отдельных  категорий  граждан в 2020 году направлено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181 452,4 тыс. рублей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7597" y="1482944"/>
            <a:ext cx="8948900" cy="1485001"/>
          </a:xfrm>
          <a:prstGeom prst="roundRect">
            <a:avLst/>
          </a:prstGeom>
          <a:solidFill>
            <a:srgbClr val="D7C0F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 числе: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граждане, молодые семьи и молодые специалисты, проживающие на селе – </a:t>
            </a: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семьи; молодые семьи –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семей; семьи,  переселяемые из ветхого и аварийного жилья – </a:t>
            </a: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человек).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5725016"/>
            <a:ext cx="8928992" cy="1016351"/>
          </a:xfrm>
          <a:prstGeom prst="roundRect">
            <a:avLst/>
          </a:prstGeom>
          <a:solidFill>
            <a:srgbClr val="D7C0F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 человек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дети-сироты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дети, оставшиеся без попечения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 </a:t>
            </a:r>
            <a:b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семей- по программе местного развития и обеспечения занятости для шахтерских городов и поселков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6" y="3057193"/>
            <a:ext cx="8948900" cy="25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5822"/>
            <a:ext cx="7488832" cy="5584524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250556"/>
            <a:ext cx="6336704" cy="45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района осуществлялось на основании решения Собрания депутатов Белокалитвинского района от 24 декабря 2019 года 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357 «О бюджете Белокалитвинского района на 2020 год и на плановый период 2021 и 2022 годов» с учетом изменений и дополнений, а также в соответствии с федеральными и областными НПА,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муниципальными правовыми актами Белокалитвинского района, регламентирующими  бюджетный  процесс.</a:t>
            </a:r>
            <a:endParaRPr lang="ru-RU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FB9E9"/>
            </a:gs>
            <a:gs pos="25000">
              <a:srgbClr val="DCB2D6"/>
            </a:gs>
            <a:gs pos="100000">
              <a:schemeClr val="bg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8596" y="5954699"/>
            <a:ext cx="785818" cy="4606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251520" y="1628800"/>
            <a:ext cx="2643206" cy="857256"/>
          </a:xfrm>
          <a:prstGeom prst="bevel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4030 ветеранов труда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65 919,5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251520" y="2636912"/>
            <a:ext cx="2664296" cy="786388"/>
          </a:xfrm>
          <a:prstGeom prst="bevel">
            <a:avLst/>
          </a:prstGeom>
          <a:solidFill>
            <a:srgbClr val="D7C0F6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1244 ветерана труда РО – 22 251,1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251520" y="3573016"/>
            <a:ext cx="2664296" cy="858396"/>
          </a:xfrm>
          <a:prstGeom prst="bevel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165 тружеников тыла  -     741,7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51520" y="4581128"/>
            <a:ext cx="2643206" cy="1001272"/>
          </a:xfrm>
          <a:prstGeom prst="bevel">
            <a:avLst/>
          </a:prstGeom>
          <a:solidFill>
            <a:srgbClr val="CFB9E9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реабилитированных гражданина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1 617,6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177836" y="1628800"/>
            <a:ext cx="2823320" cy="2016224"/>
          </a:xfrm>
          <a:prstGeom prst="bevel">
            <a:avLst/>
          </a:prstGeom>
          <a:solidFill>
            <a:srgbClr val="DCB2D6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5013 семьям субсидий на оплату жилых помещений и коммунальных услуг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78 540,9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6177836" y="3711902"/>
            <a:ext cx="2825791" cy="1369862"/>
          </a:xfrm>
          <a:prstGeom prst="bevel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ежегодной денежной выплаты 370 почетным донорам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5 457,2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6136466" y="5193918"/>
            <a:ext cx="2857504" cy="1521230"/>
          </a:xfrm>
          <a:prstGeom prst="bevel">
            <a:avLst/>
          </a:prstGeom>
          <a:solidFill>
            <a:srgbClr val="D7C0F6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Предоставление материальной и иной помощи для погребения 128 человек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839,3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214282" y="5733256"/>
            <a:ext cx="2701534" cy="981892"/>
          </a:xfrm>
          <a:prstGeom prst="bevel">
            <a:avLst/>
          </a:prstGeom>
          <a:solidFill>
            <a:srgbClr val="DCB2D6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мер социальной поддержки 146 чернобыльцам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3 709,4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0" y="620688"/>
            <a:ext cx="8572560" cy="642943"/>
          </a:xfrm>
          <a:prstGeom prst="foldedCorne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428 330,7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рублей, из них:</a:t>
            </a:r>
          </a:p>
        </p:txBody>
      </p:sp>
      <p:sp>
        <p:nvSpPr>
          <p:cNvPr id="20" name="Багетная рамка 19"/>
          <p:cNvSpPr/>
          <p:nvPr/>
        </p:nvSpPr>
        <p:spPr>
          <a:xfrm>
            <a:off x="3017287" y="1628800"/>
            <a:ext cx="3024336" cy="2664296"/>
          </a:xfrm>
          <a:prstGeom prst="bevel">
            <a:avLst/>
          </a:prstGeom>
          <a:solidFill>
            <a:srgbClr val="D7C0F6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7152 льготникам мер социальной поддержки отдельным категориям граждан по оплате ЖКУ (инвалидам, ветеранам, чернобыльцам)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68 954,5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3013973" y="4425295"/>
            <a:ext cx="3024336" cy="2278036"/>
          </a:xfrm>
          <a:prstGeom prst="bevel">
            <a:avLst/>
          </a:prstGeom>
          <a:solidFill>
            <a:srgbClr val="DCB2D6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мер социальной поддержки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3937специалистам, работающим и проживающим в сельской местности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180 299,5 тыс. рублей.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CC99FF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142852"/>
            <a:ext cx="514092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556792"/>
            <a:ext cx="1943056" cy="250033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7667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Белокалитвинского района на 2020 год в сфере социальной политики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4292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2625" y="1386743"/>
            <a:ext cx="4752528" cy="1736646"/>
          </a:xfrm>
          <a:prstGeom prst="roundRect">
            <a:avLst/>
          </a:prstGeom>
          <a:solidFill>
            <a:srgbClr val="F5CFE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комфортным и доступным жильем граждан, нуждающихся в улучшении жилищных условий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287" y="3818358"/>
            <a:ext cx="3860657" cy="1086143"/>
          </a:xfrm>
          <a:prstGeom prst="roundRect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лиц, оставшихся без попечения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– 6 490,9 тыс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287" y="4963410"/>
            <a:ext cx="4868769" cy="1761057"/>
          </a:xfrm>
          <a:prstGeom prst="roundRect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 в которых имеется трое или более детей-близнецов граждан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проживающих в сельской местности, в том числе молодых семей и молодых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специалистов,                  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32 642,5 тыс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9013" y="3182297"/>
            <a:ext cx="4735271" cy="1116000"/>
          </a:xfrm>
          <a:prstGeom prst="roundRect">
            <a:avLst/>
          </a:prstGeom>
          <a:solidFill>
            <a:srgbClr val="F5CFE7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142 391,3 тыс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 и по программе для шахтерских городов и поселков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168 719,9 тыс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7" y="1403150"/>
            <a:ext cx="3860657" cy="23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96" y="4365104"/>
            <a:ext cx="3785148" cy="235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756251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rgbClr val="CC99FF"/>
            </a:gs>
            <a:gs pos="100000">
              <a:schemeClr val="bg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142852"/>
            <a:ext cx="514092" cy="550859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11056" y="764704"/>
            <a:ext cx="8305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Белокалитвинского района на 2020 год в сфере благоустройства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9" y="5500702"/>
            <a:ext cx="4071965" cy="1096650"/>
          </a:xfrm>
          <a:prstGeom prst="roundRect">
            <a:avLst/>
          </a:prstGeom>
          <a:solidFill>
            <a:srgbClr val="D7C0F6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парка «Молодежный», с.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Литвиновка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14 906,9 тыс. рублей.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743638"/>
            <a:ext cx="4279061" cy="749258"/>
          </a:xfrm>
          <a:prstGeom prst="roundRect">
            <a:avLst/>
          </a:prstGeom>
          <a:solidFill>
            <a:srgbClr val="D7C0F6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Майдан, г. Белая Калитва –65 183,4 тыс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9" y="4143380"/>
            <a:ext cx="4071965" cy="1214446"/>
          </a:xfrm>
          <a:prstGeom prst="roundRect">
            <a:avLst/>
          </a:prstGeom>
          <a:solidFill>
            <a:srgbClr val="D7C0F6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сквер «70 лет Победы» – 33 281,0 тыс. рублей.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56" y="1775510"/>
            <a:ext cx="4208748" cy="2254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326" y="2537680"/>
            <a:ext cx="3960440" cy="2010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326" y="4653137"/>
            <a:ext cx="396044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3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575">
              <a:srgbClr val="D7C0F6"/>
            </a:gs>
            <a:gs pos="95000">
              <a:srgbClr val="D7C0F6"/>
            </a:gs>
            <a:gs pos="61000">
              <a:srgbClr val="D7C0F6"/>
            </a:gs>
            <a:gs pos="13000">
              <a:srgbClr val="D7C0F6"/>
            </a:gs>
            <a:gs pos="85000">
              <a:srgbClr val="D7C0F6">
                <a:alpha val="18000"/>
                <a:lumMod val="3000"/>
                <a:lumOff val="97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142852"/>
            <a:ext cx="514092" cy="550859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11056" y="764704"/>
            <a:ext cx="8305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Белокалитвинского района на 2020 год в сфере инициативного бюджетирования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711" y="5300853"/>
            <a:ext cx="4160944" cy="1240402"/>
          </a:xfrm>
          <a:prstGeom prst="roundRect">
            <a:avLst/>
          </a:prstGeom>
          <a:solidFill>
            <a:srgbClr val="D7C0F6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возле здания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Литвиновского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 культуры – 556,9 тыс. рублей.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4683" y="1969876"/>
            <a:ext cx="4279061" cy="792088"/>
          </a:xfrm>
          <a:prstGeom prst="roundRect">
            <a:avLst/>
          </a:prstGeom>
          <a:solidFill>
            <a:srgbClr val="D7C0F6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в парке «Молодежный» Белая Калитва – 2 640,5 тыс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8003" y="5507036"/>
            <a:ext cx="4124972" cy="1214446"/>
          </a:xfrm>
          <a:prstGeom prst="roundRect">
            <a:avLst/>
          </a:prstGeom>
          <a:solidFill>
            <a:srgbClr val="D7C0F6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в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п.Коксовом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1 871,2 тыс. рублей.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9" y="2020247"/>
            <a:ext cx="4066529" cy="3056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450" y="2982372"/>
            <a:ext cx="4137525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94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C0F6"/>
            </a:gs>
            <a:gs pos="25000">
              <a:srgbClr val="D7C0F6"/>
            </a:gs>
            <a:gs pos="100000">
              <a:schemeClr val="bg1">
                <a:lumMod val="9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2648" y="214290"/>
            <a:ext cx="7745566" cy="1004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0" y="476672"/>
            <a:ext cx="8748464" cy="839586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объем предоставленных в 2020 году МБТ бюджетам поселений составил </a:t>
            </a:r>
            <a: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370 858,7 </a:t>
            </a:r>
            <a:r>
              <a:rPr lang="ru-RU" sz="2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  <a:endParaRPr lang="ru-RU" sz="20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142852"/>
            <a:ext cx="561886" cy="64928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62156"/>
              </p:ext>
            </p:extLst>
          </p:nvPr>
        </p:nvGraphicFramePr>
        <p:xfrm>
          <a:off x="107504" y="1481582"/>
          <a:ext cx="8928992" cy="5229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/>
                <a:gridCol w="1296144"/>
              </a:tblGrid>
              <a:tr h="390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     тыс. рублей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131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370 858,7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b"/>
                </a:tc>
              </a:tr>
              <a:tr h="4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"Обеспечение доступным и комфортным жильем населения Белокалитвинского района"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142 391,3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4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"Обеспечение качественными жилищно-коммунальными услугами населения Белокалитвинского района"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44 535,3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29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"Развитие культуры и туризма"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2 822,8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389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"Охрана окружающей среды и рациональное природопользование"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29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"Развитие транспортной системы"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51 550,4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580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"Управление муниципальными финансами района и создание условий для эффективного управления муниципальными финансами поселений"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832,4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389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Муниципальная программа Белокалитвинского района "Управление муниципальным имуществом в Белокалитвинском районе"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484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Белокалитвинского района "Формирование современной городской среды на территории Белокалитвинского района"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127 729,3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  <a:tr h="29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Непрограммные расходы органов местного самоуправления Белокалитвинского района</a:t>
                      </a:r>
                      <a:endParaRPr lang="ru-RU" sz="16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706,2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6" marR="5986" marT="5986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rgbClr val="F5CFE7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770485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</a:t>
            </a:r>
          </a:p>
          <a:p>
            <a:pPr algn="ctr"/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бюджетам поселений в </a:t>
            </a:r>
            <a:r>
              <a:rPr lang="ru-RU" sz="2800" b="1" u="sng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8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75960"/>
              </p:ext>
            </p:extLst>
          </p:nvPr>
        </p:nvGraphicFramePr>
        <p:xfrm>
          <a:off x="251520" y="1826821"/>
          <a:ext cx="8712969" cy="482453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6356591"/>
                <a:gridCol w="1178189"/>
                <a:gridCol w="1178189"/>
              </a:tblGrid>
              <a:tr h="56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386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468 782,7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370 858,7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489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областного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422 620,7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324 772,9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664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района на софинансирование областных субсидий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9 022,6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4 331,3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664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за счет средств бюджета </a:t>
                      </a:r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района, из них: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37 139,4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41 754,4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605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оказание финансовая поддержка поселениям на обеспечение первоочередных и социально-значимых расходов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865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поощрение муниципальных бюджетных учреждений </a:t>
                      </a:r>
                      <a:r>
                        <a:rPr lang="ru-RU" sz="1600" b="1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культурно-досугового</a:t>
                      </a:r>
                      <a:r>
                        <a:rPr lang="ru-RU" sz="1600" b="1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типа за победу в фестивалях  народного творчества «Троицкие гуляния» и «Матушка Казанская»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  <a:tr h="580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поощрение победителей районного конкурса «Лучшее поселение Белокалитвинского района»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2" marR="7352" marT="7352" marB="0" anchor="ctr"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36296" y="1340768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0708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4503511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Рудаковскому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сельскому поселению  на обеспечение первоочередных и социально-значимых расходов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442" y="889360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2020 году оказана финансовая поддержка</a:t>
            </a:r>
          </a:p>
          <a:p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сумме 832,4 тыс. рублей</a:t>
            </a:r>
            <a:endParaRPr lang="ru-RU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olesnikova\Рабочий стол\картинки 2018\flag-rossiya-trikolor-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3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5019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2996952"/>
            <a:ext cx="73581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25000">
              <a:schemeClr val="bg2"/>
            </a:gs>
            <a:gs pos="100000">
              <a:srgbClr val="DCB2D6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ln>
            <a:solidFill>
              <a:srgbClr val="9966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году </a:t>
            </a:r>
          </a:p>
          <a:p>
            <a:pPr algn="ctr">
              <a:buNone/>
            </a:pP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организовано исполнение бюджета Белокалитвинского района с</a:t>
            </a:r>
          </a:p>
          <a:p>
            <a:pPr algn="ctr">
              <a:buNone/>
            </a:pP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 главными распорядителями </a:t>
            </a:r>
          </a:p>
          <a:p>
            <a:pPr algn="ctr">
              <a:buNone/>
            </a:pP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средств бюджета Белокалитвинского района, </a:t>
            </a:r>
          </a:p>
          <a:p>
            <a:pPr algn="ctr">
              <a:buNone/>
            </a:pP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также осуществлялась координация деятельности по исполнению местных бюджетов</a:t>
            </a:r>
          </a:p>
          <a:p>
            <a:pPr algn="ctr">
              <a:buNone/>
            </a:pPr>
            <a:r>
              <a:rPr lang="ru-RU" sz="2800" b="1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n w="1905">
                  <a:solidFill>
                    <a:srgbClr val="9966FF"/>
                  </a:solidFill>
                </a:ln>
                <a:solidFill>
                  <a:srgbClr val="99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 финансовых органов поселений района</a:t>
            </a:r>
          </a:p>
          <a:p>
            <a:pPr>
              <a:buNone/>
            </a:pPr>
            <a:endParaRPr lang="ru-RU" b="1" dirty="0">
              <a:ln w="1905">
                <a:solidFill>
                  <a:srgbClr val="9966FF"/>
                </a:solidFill>
              </a:ln>
              <a:solidFill>
                <a:srgbClr val="99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http://omgsak55.ru/assets/images/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928694" cy="86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omgsak55.ru/assets/images/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928694" cy="86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9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786842" y="2214553"/>
            <a:ext cx="357158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img-fotki.yandex.ru/get/9492/94410046.46/0_88067_fed883e0_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8338" y="126056"/>
            <a:ext cx="2377438" cy="1502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v-kurse.ru/upload/iblock/9dd/9dd7b7d0d3035a1e117ff447a4f8f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352" y="2120355"/>
            <a:ext cx="2151708" cy="1326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www.perekrestokinfo.ru/media/k2/items/cache/2db5f428e08ae0806a52ea9c99ed666e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79755"/>
            <a:ext cx="2834855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52" y="142852"/>
            <a:ext cx="561886" cy="649289"/>
          </a:xfrm>
          <a:prstGeom prst="rect">
            <a:avLst/>
          </a:prstGeom>
        </p:spPr>
      </p:pic>
      <p:pic>
        <p:nvPicPr>
          <p:cNvPr id="1026" name="Picture 2" descr="C:\Documents and Settings\Kolesnikova\Рабочий стол\картинки 2018\SOLNECHNYI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78351" y="4377109"/>
            <a:ext cx="2157321" cy="1615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710354" y="285728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2231" y="45060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муниципальных учреждений, </a:t>
            </a:r>
            <a:endParaRPr lang="ru-RU" sz="1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их них: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детских садов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школ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центр психолого-педагогической, медицинской и социальной помощи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информационно-методический центр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бухгалтерского обслуживания, учреждений образования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централизованная бухгалтерия учреждений культуры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историко-краеведческий музей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учреждение культуры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центральная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районная библиотека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стоматологическая поликлиника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детская городская поликлиника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управление гражданской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обороны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чрезвычайных ситуаций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учреждение по капитальному строительству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социального обслуживания граждан пожилого возраста и инвалидов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2"/>
            </a:gs>
            <a:gs pos="100000">
              <a:srgbClr val="DCB2D6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1438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Белокалитвинского района за 2019-2020 годы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7780"/>
              </p:ext>
            </p:extLst>
          </p:nvPr>
        </p:nvGraphicFramePr>
        <p:xfrm>
          <a:off x="395536" y="1988840"/>
          <a:ext cx="8136904" cy="44644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96544"/>
                <a:gridCol w="1584176"/>
                <a:gridCol w="1656184"/>
              </a:tblGrid>
              <a:tr h="631703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998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8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3 621 852,9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4 023 158,9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77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63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552 601,9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534 015,8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77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3 069 251,0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3 489 143,1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973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4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291 460,7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392 260,4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674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701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 остатков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61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целевых трансфертов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-1 978,1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6 166,3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773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3 607 376,3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4 006 123,3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6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(+) Дефицит (-)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14 476,6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17 035,6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412" marR="6541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20272" y="1628800"/>
            <a:ext cx="15121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БЕЛОКАЛИТВИНСКОГО РАЙОНА</a:t>
            </a:r>
            <a:endParaRPr lang="ru-RU" sz="2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027789"/>
              </p:ext>
            </p:extLst>
          </p:nvPr>
        </p:nvGraphicFramePr>
        <p:xfrm>
          <a:off x="467544" y="1916832"/>
          <a:ext cx="8229600" cy="50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214289"/>
            <a:ext cx="428628" cy="489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оходы бюджета Тулы подросли от штрафов, но упали от налогов - Тульские 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3"/>
            <a:ext cx="7128792" cy="3573017"/>
          </a:xfrm>
          <a:prstGeom prst="rect">
            <a:avLst/>
          </a:prstGeom>
          <a:noFill/>
        </p:spPr>
      </p:pic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3214" y="51009"/>
            <a:ext cx="517942" cy="59190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85728"/>
            <a:ext cx="831929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Удельный вес налоговых и неналоговых доходов в </a:t>
            </a:r>
          </a:p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структуре доходной части бюджета</a:t>
            </a:r>
          </a:p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79504" y="1268760"/>
          <a:ext cx="4464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79512" y="1340768"/>
          <a:ext cx="4464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38000" contrast="15000"/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25144"/>
              </p:ext>
            </p:extLst>
          </p:nvPr>
        </p:nvGraphicFramePr>
        <p:xfrm>
          <a:off x="-324544" y="1071546"/>
          <a:ext cx="446791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131840" y="3212976"/>
          <a:ext cx="6336704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Доля налога на доходы физических лиц (НДФЛ) в собственных доходах района</a:t>
            </a:r>
            <a:endParaRPr lang="ru-RU" sz="24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4813</TotalTime>
  <Words>2279</Words>
  <Application>Microsoft Office PowerPoint</Application>
  <PresentationFormat>Экран (4:3)</PresentationFormat>
  <Paragraphs>424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Arimo</vt:lpstr>
      <vt:lpstr>Bookman Old Style</vt:lpstr>
      <vt:lpstr>Calibri</vt:lpstr>
      <vt:lpstr>Cambria</vt:lpstr>
      <vt:lpstr>Century Gothic</vt:lpstr>
      <vt:lpstr>Times New Roman</vt:lpstr>
      <vt:lpstr>Wingdings</vt:lpstr>
      <vt:lpstr>Wingdings 2</vt:lpstr>
      <vt:lpstr>Дерево</vt:lpstr>
      <vt:lpstr>Презентация PowerPoint</vt:lpstr>
      <vt:lpstr>Отчет об исполнении бюджета Белокалитвинского района За 2020 год подготовлен в соответствии с:</vt:lpstr>
      <vt:lpstr>Презентация PowerPoint</vt:lpstr>
      <vt:lpstr>Презентация PowerPoint</vt:lpstr>
      <vt:lpstr> </vt:lpstr>
      <vt:lpstr>Презентация PowerPoint</vt:lpstr>
      <vt:lpstr>НАЛОГОВЫЕ И НЕНАЛОГОВЫЕ ДОХОДЫ БЮДЖЕТА БЕЛОКАЛИТВИНСКОГО РАЙОНА</vt:lpstr>
      <vt:lpstr>Презентация PowerPoint</vt:lpstr>
      <vt:lpstr>Презентация PowerPoint</vt:lpstr>
      <vt:lpstr>Презентация PowerPoint</vt:lpstr>
      <vt:lpstr>НАЛОГИ НА СОВОКУПНЫЙ ДОХОД</vt:lpstr>
      <vt:lpstr> </vt:lpstr>
      <vt:lpstr>Структура  доходной части бюджета Белокалитвинского района в 2020 году</vt:lpstr>
      <vt:lpstr>ИЗМЕНЕНИЯ ПАРАМЕТРОВ БЮДЖЕТА РАЙОНА  ПО НАЛОГОВЫМ И НЕНАЛОГОВЫМ ДОХОДАМ  В 2020 ГОДУ</vt:lpstr>
      <vt:lpstr>Безвозмездные поступления из областного бюджета в 2020 году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Расходы  на физическую культуру и спорт  в 2020 году исполнены в сумме  1 438,6 тыс. рублей</vt:lpstr>
      <vt:lpstr>Презентация PowerPoint</vt:lpstr>
      <vt:lpstr>Презентация PowerPoint</vt:lpstr>
      <vt:lpstr>Презентация PowerPoint</vt:lpstr>
      <vt:lpstr>Расходы на мероприятия в области охраны окружающей среды в 2020 году исполнены в сумме  286,2 тыс.рублей и направлены на организацию детско-юношеского экологического движения</vt:lpstr>
      <vt:lpstr> </vt:lpstr>
      <vt:lpstr> </vt:lpstr>
      <vt:lpstr>Презентация PowerPoint</vt:lpstr>
      <vt:lpstr>Презентация PowerPoint</vt:lpstr>
      <vt:lpstr> </vt:lpstr>
      <vt:lpstr>Исполнение бюджета Белокалитвинского района на 2020 год в сфере благоустройства</vt:lpstr>
      <vt:lpstr>Исполнение бюджета Белокалитвинского района на 2020 год в сфере инициативного бюджетирования</vt:lpstr>
      <vt:lpstr>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Prog1</dc:creator>
  <cp:lastModifiedBy>Bud5</cp:lastModifiedBy>
  <cp:revision>649</cp:revision>
  <cp:lastPrinted>2021-04-02T09:24:53Z</cp:lastPrinted>
  <dcterms:modified xsi:type="dcterms:W3CDTF">2021-04-05T06:04:25Z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2383712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